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i93/gsllw+6KWfUs2pWzZ/laxN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E419C0-F7AD-4BD2-887F-B5062C148D2B}">
  <a:tblStyle styleId="{0AE419C0-F7AD-4BD2-887F-B5062C148D2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.bp.blogspot.com/-wx_KTJQArqQ/UaURmk-mKGI/AAAAAAAAAg4/SWiaYKBcuPE/s800/base64_encoding_table.gif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6console.com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6console.com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6console.com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6console.com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http://1.bp.blogspot.com/-wx_KTJQArqQ/UaURmk-mKGI/AAAAAAAAAg4/SWiaYKBcuPE/s800/base64_encoding_table.gif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16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1" lang="en" sz="1100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Key field: in Object, it follows the rule of normal dictionary. The keys MUST be simple types — either integer or string or symbols. Nothing more. But in Map it can be any data type (an object, an array, etc…).  Element order: in Map, original order of elements (pairs) is preserved, while in Object, it isn’t. Inheritance: Map is an instance of Object (surprise surprise!), but Object is definitely not an instance of Map.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Obj vs Map</a:t>
            </a:r>
            <a:br>
              <a:rPr lang="en"/>
            </a:b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https://medium.com/front-end-weekly/es6-map-vs-object-what-and-when-b80621932373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Obj vs Map</a:t>
            </a:r>
            <a:br>
              <a:rPr lang="en"/>
            </a:b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https://medium.com/front-end-weekly/es6-map-vs-object-what-and-when-b80621932373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One of the biggest differences here, you may notice, is that </a:t>
            </a:r>
            <a:r>
              <a:rPr b="1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elements in Array can be duplicate</a:t>
            </a:r>
            <a:r>
              <a:rPr b="0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(unless you tell it not to be), and</a:t>
            </a:r>
            <a:r>
              <a:rPr b="1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Set, they just can’t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Array </a:t>
            </a:r>
            <a:r>
              <a:rPr b="0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considered as “</a:t>
            </a:r>
            <a:r>
              <a:rPr b="1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indexed collection</a:t>
            </a:r>
            <a:r>
              <a:rPr b="0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” type of data structure, while </a:t>
            </a:r>
            <a:r>
              <a:rPr b="1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Set </a:t>
            </a:r>
            <a:r>
              <a:rPr b="0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considered as “</a:t>
            </a:r>
            <a:r>
              <a:rPr b="1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keyed collection</a:t>
            </a:r>
            <a:r>
              <a:rPr b="0" lang="en" sz="10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”.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600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Map is a data collection type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https://es6console.com/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20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Set vs Array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https://medium.com/front-end-weekly/es6-set-vs-array-what-and-when-efc055655e1a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2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9c4724a58_0_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b9c4724a58_0_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https://es6console.com/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https://es6console.com/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381240" y="685800"/>
            <a:ext cx="6094800" cy="3427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15639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https://es6console.com/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mozilla.org/en-US/docs/Web/JavaScript/Reference/Global_Objects/Array/filter" TargetMode="External"/><Relationship Id="rId4" Type="http://schemas.openxmlformats.org/officeDocument/2006/relationships/hyperlink" Target="https://developer.mozilla.org/en-us/docs/Web/JavaScript/Reference/Global_Objects/Array/map" TargetMode="External"/><Relationship Id="rId5" Type="http://schemas.openxmlformats.org/officeDocument/2006/relationships/hyperlink" Target="https://developer.mozilla.org/en-US/docs/Web/JavaScript/Reference/Global_Objects/Array/Reduc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mozilla.org/en-us/docs/Web/JavaScript/Reference/Global_Objects/Array/forEach" TargetMode="External"/><Relationship Id="rId4" Type="http://schemas.openxmlformats.org/officeDocument/2006/relationships/hyperlink" Target="https://developer.mozilla.org/uk/docs/Web/JavaScript/Reference/Global_Objects/Array/forEach" TargetMode="External"/><Relationship Id="rId5" Type="http://schemas.openxmlformats.org/officeDocument/2006/relationships/hyperlink" Target="https://developer.mozilla.org/en-US/docs/Web/JavaScript/Reference/Global_Objects/Array/some" TargetMode="External"/><Relationship Id="rId6" Type="http://schemas.openxmlformats.org/officeDocument/2006/relationships/hyperlink" Target="https://developer.mozilla.org/en-US/docs/Web/JavaScript/Reference/Global_Objects/Array/some" TargetMode="External"/><Relationship Id="rId7" Type="http://schemas.openxmlformats.org/officeDocument/2006/relationships/hyperlink" Target="https://developer.mozilla.org/en-US/docs/Web/JavaScript/Reference/Global_Objects/Array/ever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javascript.info/string#special-character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mozilla.org/en-us/docs/Web/JavaScript/Reference/Global_Objects/String/toUpperCase" TargetMode="External"/><Relationship Id="rId4" Type="http://schemas.openxmlformats.org/officeDocument/2006/relationships/hyperlink" Target="https://developer.mozilla.org/en-us/docs/Web/JavaScript/Reference/Global_Objects/String/toLowerCase" TargetMode="External"/><Relationship Id="rId5" Type="http://schemas.openxmlformats.org/officeDocument/2006/relationships/hyperlink" Target="https://developer.mozilla.org/en-us/docs/Web/JavaScript/Reference/Global_Objects/String/indexOf" TargetMode="External"/><Relationship Id="rId6" Type="http://schemas.openxmlformats.org/officeDocument/2006/relationships/hyperlink" Target="https://developer.mozilla.org/en-us/docs/Web/JavaScript/Reference/Global_Objects/String/includes" TargetMode="External"/><Relationship Id="rId7" Type="http://schemas.openxmlformats.org/officeDocument/2006/relationships/hyperlink" Target="https://developer.mozilla.org/en-us/docs/Web/JavaScript/Reference/Global_Objects/String/charAt" TargetMode="External"/><Relationship Id="rId8" Type="http://schemas.openxmlformats.org/officeDocument/2006/relationships/hyperlink" Target="https://developer.mozilla.org/en-us/docs/Web/JavaScript/Reference/Global_Objects/String/replac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.mozilla.org/en-us/docs/Web/JavaScript/Reference/Global_Objects/Object" TargetMode="External"/><Relationship Id="rId4" Type="http://schemas.openxmlformats.org/officeDocument/2006/relationships/hyperlink" Target="https://developer.mozilla.org/en-us/docs/Web/JavaScript/Reference/Global_Objects/Map" TargetMode="External"/><Relationship Id="rId5" Type="http://schemas.openxmlformats.org/officeDocument/2006/relationships/hyperlink" Target="https://developer.mozilla.org/en-us/docs/Web/JavaScript/Reference/Global_Objects/Se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mozilla.org/en-us/docs/Web/JavaScript/Reference/Global_Objects/Object/keys" TargetMode="External"/><Relationship Id="rId4" Type="http://schemas.openxmlformats.org/officeDocument/2006/relationships/hyperlink" Target="https://developer.mozilla.org/en-us/docs/Web/JavaScript/Reference/Global_Objects/Object/values" TargetMode="External"/><Relationship Id="rId5" Type="http://schemas.openxmlformats.org/officeDocument/2006/relationships/hyperlink" Target="https://developer.mozilla.org/en-us/docs/Web/JavaScript/Reference/Global_Objects/Object/entries" TargetMode="External"/><Relationship Id="rId6" Type="http://schemas.openxmlformats.org/officeDocument/2006/relationships/hyperlink" Target="https://developer.mozilla.org/en-us/docs/Web/JavaScript/Reference/Global_Objects/Object/entries" TargetMode="External"/><Relationship Id="rId7" Type="http://schemas.openxmlformats.org/officeDocument/2006/relationships/hyperlink" Target="https://developer.mozilla.org/en-us/docs/Web/JavaScript/Reference/Global_Objects/Object/entri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mozilla.org/en-US/docs/Web/JavaScript/Reference/Global_Objects/Object/assign" TargetMode="External"/><Relationship Id="rId4" Type="http://schemas.openxmlformats.org/officeDocument/2006/relationships/hyperlink" Target="https://developer.mozilla.org/en-US/docs/Web/JavaScript/Reference/Global_Objects/Object/preventExtensions" TargetMode="External"/><Relationship Id="rId5" Type="http://schemas.openxmlformats.org/officeDocument/2006/relationships/hyperlink" Target="https://developer.mozilla.org/en-US/docs/Web/JavaScript/Reference/Global_Objects/Object/hasOwnPropert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eloper.mozilla.org/en-US/docs/Web/JavaScript/Reference/Global_Objects/Array/push" TargetMode="External"/><Relationship Id="rId4" Type="http://schemas.openxmlformats.org/officeDocument/2006/relationships/hyperlink" Target="https://developer.mozilla.org/en-US/docs/Web/JavaScript/Reference/Global_Objects/Array/pop" TargetMode="External"/><Relationship Id="rId5" Type="http://schemas.openxmlformats.org/officeDocument/2006/relationships/hyperlink" Target="https://developer.mozilla.org/en-US/docs/Web/JavaScript/Reference/Global_Objects/Array/unshift" TargetMode="External"/><Relationship Id="rId6" Type="http://schemas.openxmlformats.org/officeDocument/2006/relationships/hyperlink" Target="https://developer.mozilla.org/en-US/docs/Web/JavaScript/Reference/Global_Objects/Array/unshift" TargetMode="External"/><Relationship Id="rId7" Type="http://schemas.openxmlformats.org/officeDocument/2006/relationships/hyperlink" Target="https://developer.mozilla.org/en-US/docs/Web/JavaScript/Reference/Global_Objects/Array/shif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.mozilla.org/en-US/docs/Web/JavaScript/Reference/Global_Objects/Array/isArray" TargetMode="External"/><Relationship Id="rId4" Type="http://schemas.openxmlformats.org/officeDocument/2006/relationships/hyperlink" Target="https://developer.mozilla.org/en-US/docs/Web/JavaScript/Reference/Global_Objects/Array/find" TargetMode="External"/><Relationship Id="rId5" Type="http://schemas.openxmlformats.org/officeDocument/2006/relationships/hyperlink" Target="https://developer.mozilla.org/en-US/docs/Web/JavaScript/Reference/Global_Objects/Array/sort" TargetMode="External"/><Relationship Id="rId6" Type="http://schemas.openxmlformats.org/officeDocument/2006/relationships/hyperlink" Target="https://developer.mozilla.org/en-US/docs/Web/JavaScript/Reference/Global_Objects/Array/spl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/>
          <p:nvPr/>
        </p:nvSpPr>
        <p:spPr>
          <a:xfrm>
            <a:off x="198720" y="578520"/>
            <a:ext cx="352548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Object. Array. String.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6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Map &amp; Set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26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JSON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240" y="0"/>
            <a:ext cx="5080680" cy="514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720" y="4218120"/>
            <a:ext cx="1903680" cy="48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/>
          <p:nvPr/>
        </p:nvSpPr>
        <p:spPr>
          <a:xfrm>
            <a:off x="4625640" y="0"/>
            <a:ext cx="451728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311760" y="444960"/>
            <a:ext cx="403128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Array methods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311760" y="1017720"/>
            <a:ext cx="8642160" cy="39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arr = [1, 2, 3, 4, 5];						arr</a:t>
            </a: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b="1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arr.</a:t>
            </a: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5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					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6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[6, 2, 3, 4, 5]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filter()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creates a new array with all elements		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.filter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(item =&gt; item &gt; 2)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that pass the test implemented by the provided function.			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[6,4,5]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200" u="sng">
                <a:solidFill>
                  <a:schemeClr val="accent5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</a:t>
            </a: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creates a new array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with the results 		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i="0" lang="en" sz="1200" u="none" cap="none" strike="noStrike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(item =&gt; item * 2) 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   of calling a provided function on every element in the 				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[12, 4, 6, 8, 10]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calling array.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filter and map return new array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reduce()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applies a function against  				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.reduce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(accumulator, currentValue) =&gt;  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accumulator and each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element in the array 					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accumulator + currentValue);	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(from left to right) to reduce it to a single value.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/>
          <p:nvPr/>
        </p:nvSpPr>
        <p:spPr>
          <a:xfrm>
            <a:off x="4625640" y="0"/>
            <a:ext cx="451728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/>
          <p:nvPr/>
        </p:nvSpPr>
        <p:spPr>
          <a:xfrm>
            <a:off x="311760" y="444960"/>
            <a:ext cx="403128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Array methods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311760" y="1017720"/>
            <a:ext cx="8551080" cy="39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forEach()</a:t>
            </a:r>
            <a:r>
              <a:rPr lang="en" sz="1200"/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executes a provided function 			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i="0" lang="en" sz="1200" u="none" cap="none" strike="noStrike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en" sz="1200" u="sng" cap="none" strike="noStrike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forEach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((item) =&gt; {	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once for each array element.						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console.log(‘item =&gt; ‘ + item)});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so</a:t>
            </a:r>
            <a:r>
              <a:rPr b="1" lang="en" sz="1200" u="sng">
                <a:solidFill>
                  <a:schemeClr val="hlink"/>
                </a:solidFill>
                <a:hlinkClick r:id="rId6"/>
              </a:rPr>
              <a:t>me()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 tests whether at least one element in  		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devs = </a:t>
            </a: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[‘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ohn’,‘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ianu’,‘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eadpool’] 	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array passes the test implemented by the provided 		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devs</a:t>
            </a:r>
            <a: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.some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item =&gt; item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‘Deadpool’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		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function.									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//true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every()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 tests whether all elements in the array 		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devs</a:t>
            </a:r>
            <a: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.every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item =&gt; typeof item === ‘string’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	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 the test implemented by the provided function.			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//true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311760" y="1017720"/>
            <a:ext cx="4312800" cy="39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JavaScript strings are used for storing and manipulating text.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Strings can be enclosed within either single quotes, double quotes or backticks: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single </a:t>
            </a:r>
            <a:r>
              <a:rPr b="0" i="0" lang="en" sz="1200" u="none" cap="none" strike="noStrike">
                <a:solidFill>
                  <a:srgbClr val="A67F5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'single-quoted'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double </a:t>
            </a:r>
            <a:r>
              <a:rPr b="0" i="0" lang="en" sz="1200" u="none" cap="none" strike="noStrike">
                <a:solidFill>
                  <a:srgbClr val="A67F5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"double-quoted"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backticks </a:t>
            </a:r>
            <a:r>
              <a:rPr b="0" i="0" lang="en" sz="1200" u="none" cap="none" strike="noStrike">
                <a:solidFill>
                  <a:srgbClr val="A67F5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`backticks`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2"/>
          <p:cNvSpPr/>
          <p:nvPr/>
        </p:nvSpPr>
        <p:spPr>
          <a:xfrm>
            <a:off x="4625640" y="0"/>
            <a:ext cx="451728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Special characters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3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3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3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3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3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3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3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3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90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2" name="Google Shape;212;p12"/>
          <p:cNvGraphicFramePr/>
          <p:nvPr/>
        </p:nvGraphicFramePr>
        <p:xfrm>
          <a:off x="4849920" y="670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{0AE419C0-F7AD-4BD2-887F-B5062C148D2B}</a:tableStyleId>
              </a:tblPr>
              <a:tblGrid>
                <a:gridCol w="1985400"/>
                <a:gridCol w="1985400"/>
              </a:tblGrid>
              <a:tr h="382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\’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 quotes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\”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 quotes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\\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backslash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\n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new line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 u="none" cap="none" strike="noStrike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\uXXXX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unicode codepoint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" name="Google Shape;213;p12"/>
          <p:cNvSpPr/>
          <p:nvPr/>
        </p:nvSpPr>
        <p:spPr>
          <a:xfrm>
            <a:off x="4849920" y="3358080"/>
            <a:ext cx="3970440" cy="112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"\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u00A9" // ©           ‘2’ + 1 // ‘21’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3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‘2’+ ‘a’ // ‘2a’        +‘2’ + 1 //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/>
          <p:nvPr/>
        </p:nvSpPr>
        <p:spPr>
          <a:xfrm>
            <a:off x="311760" y="444960"/>
            <a:ext cx="359784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Strings methods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311760" y="926640"/>
            <a:ext cx="4312800" cy="39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str =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'string';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toUpperCase()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‘STRING’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‘STRING’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toLowerCase()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‘string’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.length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6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indexOf(‘r’)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includes(‘r’)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true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// get first character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‘s’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str.</a:t>
            </a:r>
            <a:r>
              <a:rPr b="1" lang="en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charAt(‘s’)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‘s’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'string'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2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replace(‘g’,’gs’)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"strings"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69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9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4625640" y="0"/>
            <a:ext cx="451728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Trim method removes (“trims”) spaces from the beginning and end of the string.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  js string   '</a:t>
            </a:r>
            <a: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.trim()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‘js string’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3 methods in JavaScript to get a substring: substring, substr and slice.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</a:t>
            </a: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.slice(start [, end]) 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returns the part of the string from start to (but not including) end.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'string'</a:t>
            </a:r>
            <a: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.slice(0, 3)</a:t>
            </a:r>
            <a:r>
              <a:rPr b="1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‘str’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'string'</a:t>
            </a:r>
            <a: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.slice(3)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"ing"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</a:t>
            </a: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.substring(start [, end])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returns the part of the string between start and end.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'string'</a:t>
            </a:r>
            <a: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.substring(0, 3)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‘str’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</a:t>
            </a: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.substr(start [, length])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returns the part of the string from start, with the given length.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'string'</a:t>
            </a:r>
            <a: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.substr(1, 2)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"tr"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questions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311760" y="1115640"/>
            <a:ext cx="3859200" cy="341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array = 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[1, 2, 4, 5]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array.pop()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array[2] = 3;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array.unshift(6)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array.shift()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array.length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5027400" y="702720"/>
            <a:ext cx="3456360" cy="3138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str = ‘string’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str.indexOf(‘i’)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str[0]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str.toLowerCase()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str.slice(2, 3)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str.charAt(0)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BD1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857160"/>
            <a:ext cx="4570920" cy="342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Map vs Object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4830120" y="0"/>
            <a:ext cx="43128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var map = new Map([[1,2],[3,4]]);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console.log(map instanceof Object); //true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var obj = new Object();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console.log(obj instanceof Map); //false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0" y="1588680"/>
            <a:ext cx="4671360" cy="196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Map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311760" y="1216800"/>
            <a:ext cx="3868560" cy="341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set any value as a key (Array, Object, String, Boolean, etc...)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Easily to know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Easily to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Easily to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one or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items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Supported chains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iterations methods -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4480560" y="0"/>
            <a:ext cx="46620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create Map([iterable])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var map = new Map([[1, '2'], [2, '3']]);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AAAAAA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0" i="0" lang="en" sz="1100" u="none" cap="none" strike="noStrike">
                <a:solidFill>
                  <a:srgbClr val="AAAAAA"/>
                </a:solidFill>
                <a:latin typeface="Courier New"/>
                <a:ea typeface="Courier New"/>
                <a:cs typeface="Courier New"/>
                <a:sym typeface="Courier New"/>
              </a:rPr>
              <a:t>Map(2) {"1 =&gt; 1, "2" =&gt; 3}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get value by key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map.get(1)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//’2’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get keys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map.keys()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{1, 2}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get values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map.values()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{‘2’, ‘3’}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set value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map.set(4, 5)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// </a:t>
            </a: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{1 =&gt; "2", 2 =&gt; "3", 4 =&gt; 5}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// remove item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map.delete(1)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true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clear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map.clear()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Map(0) {}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Map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311760" y="1216800"/>
            <a:ext cx="3868560" cy="341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objects are valid for map keys too.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we are not able to use objects as keys inside another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 map = {};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 key = {number:’1’};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map[key] = ‘numberset’ 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equal to map["[object Object]"]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539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4482000" y="0"/>
            <a:ext cx="46620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const value = {color:’green’}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const key = {type:’color’}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var map = new Map();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map.set(key, value);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map.get(key) </a:t>
            </a:r>
            <a:r>
              <a:rPr b="0" i="0" lang="en" sz="120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//{color:’green’}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const objectMap = {}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objectMap[key] = value;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objectMap[key]  </a:t>
            </a:r>
            <a:r>
              <a:rPr b="0" i="0" lang="en" sz="120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{color:’green’}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But 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const key2 = {color:’black’}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objectMap[key2] = ‘Black Kolor’;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objectMap[key] </a:t>
            </a:r>
            <a:r>
              <a:rPr b="0" i="0" lang="en" sz="120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//‘Black Kolor’;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010760"/>
            <a:ext cx="2409120" cy="78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Set vs Array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4830120" y="0"/>
            <a:ext cx="43128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266760" lvl="0" marL="19044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сonst set = new Set([1]);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59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console.log(set instanceof Object);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59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//true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59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59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сonst arr = new Array(1);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59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console.log(arr instanceof Object);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59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//true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59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59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console.log(set[0]); </a:t>
            </a:r>
            <a:r>
              <a:rPr b="0" i="0" lang="en" sz="120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//undefined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59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console.log(arr[0]); </a:t>
            </a:r>
            <a:r>
              <a:rPr b="0" i="0" lang="en" sz="120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9680"/>
            <a:ext cx="4749480" cy="123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Functions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5029200" y="0"/>
            <a:ext cx="43128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function foo (name){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console.log(name)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foo(‘Jon Snow’) </a:t>
            </a: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//Jon Snow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function foo (){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	console.log(arguments)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foo(‘Mike’,’Ted’)  </a:t>
            </a: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//[‘Mike’,’Ted’]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alert(foo());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function foo() { return 5; 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//Valid syntax as function foo defined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//As declaration and is loaded before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//code execution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alert(foo());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const foo = function() { return 5; 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// ERROR! Defined as expression 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//isn</a:t>
            </a:r>
            <a:r>
              <a:rPr lang="en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t loaded yet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311760" y="1017720"/>
            <a:ext cx="4141800" cy="170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228600" y="1143000"/>
            <a:ext cx="3885480" cy="806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Function Declarations vs. Function Expressions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228600" y="1669680"/>
            <a:ext cx="2886480" cy="84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In javascript all functions – simple data like string or integer.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60" y="2134080"/>
            <a:ext cx="3875040" cy="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/>
          <p:nvPr/>
        </p:nvSpPr>
        <p:spPr>
          <a:xfrm>
            <a:off x="228600" y="3062520"/>
            <a:ext cx="480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Function Declaration and Function Expression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Function can be defined using </a:t>
            </a:r>
            <a:r>
              <a:rPr b="0" i="0" lang="en" sz="10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Declaration</a:t>
            </a:r>
            <a:r>
              <a:rPr b="0" i="0" lang="en" sz="10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en" sz="10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Expression</a:t>
            </a:r>
            <a:r>
              <a:rPr b="0" i="0" lang="en" sz="10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Function declarations are loaded before any code is executed.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Function expressions are loaded  while reaching  line of code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228600" y="2520360"/>
            <a:ext cx="3885480" cy="72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Functions ha</a:t>
            </a:r>
            <a:r>
              <a:rPr lang="en" sz="120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b="0" i="0" lang="en" sz="1200" u="none" cap="none" strike="noStrike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parameter</a:t>
            </a:r>
            <a:r>
              <a:rPr b="0" i="0" lang="en" sz="1200" u="none" cap="none" strike="noStrike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‘arguments’ – array of argument function was invoked with.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311760" y="1230120"/>
            <a:ext cx="3889800" cy="341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collection of data where duplicates are not allowed. The alternative of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but it have a worse performance then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argument for creating new instance of set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use only iterable object ( Arrays )   new Set([1,2,3,5,1,2,9])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4572000" y="0"/>
            <a:ext cx="457092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create Set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set = new Set(); </a:t>
            </a:r>
            <a:r>
              <a:rPr b="0" i="0" lang="en" sz="1200" u="none" cap="none" strike="noStrike">
                <a:solidFill>
                  <a:srgbClr val="AAAAAA"/>
                </a:solidFill>
                <a:latin typeface="Courier New"/>
                <a:ea typeface="Courier New"/>
                <a:cs typeface="Courier New"/>
                <a:sym typeface="Courier New"/>
              </a:rPr>
              <a:t>// Set(0) {}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new Set([1,2,3]) </a:t>
            </a:r>
            <a:r>
              <a:rPr b="0" i="0" lang="en" sz="1200" u="none" cap="none" strike="noStrike">
                <a:solidFill>
                  <a:srgbClr val="AAAAAA"/>
                </a:solidFill>
                <a:latin typeface="Courier New"/>
                <a:ea typeface="Courier New"/>
                <a:cs typeface="Courier New"/>
                <a:sym typeface="Courier New"/>
              </a:rPr>
              <a:t>// Set(3) {1,2,3}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a = ‘a’;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b = {a: 1};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c = [1];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s.add(a);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s.add(b);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s.add(c);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Set(3) {‘a’, {...}, Array(1)}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9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check if property exist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set.has(b) || set.has(‘a’)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//true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// remove item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set.delete(a)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true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clear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set.clear()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Set(0) {}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/>
          <p:nvPr/>
        </p:nvSpPr>
        <p:spPr>
          <a:xfrm>
            <a:off x="311760" y="444960"/>
            <a:ext cx="425988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JSON: Stringify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311760" y="1137240"/>
            <a:ext cx="3690720" cy="3655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stands for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cript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bject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lightweight format for storing and transporting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often used when data is sent from a server to a web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"self-describing" and easy to understand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JSON.stringify()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convert objects into JSON.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4830120" y="0"/>
            <a:ext cx="43128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const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student =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name: </a:t>
            </a:r>
            <a:r>
              <a:rPr b="0" i="0" lang="en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age: </a:t>
            </a:r>
            <a:r>
              <a:rPr b="0" i="0" lang="en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isAdmin: </a:t>
            </a: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courses: [</a:t>
            </a:r>
            <a:r>
              <a:rPr b="0" i="0" lang="en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'html'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'css'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'js'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wife: </a:t>
            </a: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const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json = JSON.stringify(student);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console.log(</a:t>
            </a: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json); 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string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console.log(json);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JSON: Parse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311760" y="1458360"/>
            <a:ext cx="4075200" cy="3187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JSON.parse()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convert JSON back into an object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4753800" y="0"/>
            <a:ext cx="43902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user </a:t>
            </a:r>
            <a:r>
              <a:rPr b="0" i="0" lang="en" sz="1200" u="none" cap="none" strike="noStrike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`{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"name": "John",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"age": 35,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"isAdmin": false,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  	"friends": [0,1,2,3]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  }`</a:t>
            </a:r>
            <a:r>
              <a:rPr b="0" i="0" lang="en" sz="12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json </a:t>
            </a:r>
            <a:r>
              <a:rPr b="0" i="0" lang="en" sz="1200" u="none" cap="none" strike="noStrike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r>
              <a:rPr b="0" i="0" lang="en" sz="12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b="0" i="0" lang="en" sz="12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0" i="0" lang="en" sz="12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json</a:t>
            </a:r>
            <a:r>
              <a:rPr b="0" i="0" lang="en" sz="12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friends</a:t>
            </a:r>
            <a:r>
              <a:rPr b="0" i="0" lang="en" sz="12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n" sz="1200" u="none" cap="none" strike="noStrike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" sz="12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// 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/>
          <p:nvPr/>
        </p:nvSpPr>
        <p:spPr>
          <a:xfrm>
            <a:off x="542880" y="4521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Hometask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457200" y="914400"/>
            <a:ext cx="7607520" cy="3700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16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's=t=r=i=n=g' create array ["S", "T", "R", "I", "N", "G"]. Use strings methods.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an empty object user. Add the property name with the value John. Add method which takes surname and show message 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‘Hello, my name is Name Surname’.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which determines whether an array/string includes a certain value among its entries, returning true or false as appropriate.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02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Advanced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const arr = ["Adam", "Alex","Monte", "Aaron", "Ben", "Carl", "Dan",  "Tim","David", "Edward", "Fred", "Frank", "George", "Hal", "Ike", "John", "Alex","Jack", "Joe", "Larry", "Monte", "Matthew", "Mark", "Nathan", "Otto",  "Peter", "Roger",  "Steve",  "Ben","Thomas", "Tim", "Ty", "Victor", "Walter"].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From given array try to get another array only with name which have more than 4 symbols.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From array from 1 task create another array with unique values;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Use array from task 2.  Find count of all ‘o’ letter in array;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" sz="1200" u="none" cap="none" strike="noStrike">
                <a:solidFill>
                  <a:srgbClr val="EEEEE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 reduce and split can help You )</a:t>
            </a:r>
            <a:endParaRPr b="0" i="0" sz="1200" u="none" cap="none" strike="noStrike">
              <a:solidFill>
                <a:srgbClr val="EEEEE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38761D"/>
                </a:solidFill>
                <a:highlight>
                  <a:srgbClr val="FFFFFF"/>
                </a:highlight>
              </a:rPr>
              <a:t>4. Try to write Your own map method. Should work as origin map method.</a:t>
            </a:r>
            <a:endParaRPr sz="1200">
              <a:solidFill>
                <a:srgbClr val="38761D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9c4724a58_0_1"/>
          <p:cNvSpPr/>
          <p:nvPr/>
        </p:nvSpPr>
        <p:spPr>
          <a:xfrm>
            <a:off x="542880" y="452160"/>
            <a:ext cx="2841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Links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b9c4724a58_0_1"/>
          <p:cNvSpPr/>
          <p:nvPr/>
        </p:nvSpPr>
        <p:spPr>
          <a:xfrm>
            <a:off x="457200" y="914400"/>
            <a:ext cx="76074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164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434343"/>
                </a:solidFill>
              </a:rPr>
              <a:t>https://developer.mozilla.org/en-us/docs/Web/JavaScript/Reference/Global_Objects/JSON/stringify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434343"/>
                </a:solidFill>
              </a:rPr>
              <a:t>https://developer.mozilla.org/en-us/docs/Web/JavaScript/Reference/Global_Objects/JSON/parse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4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b="0" i="0" lang="en" sz="1200" u="none" cap="none" strike="noStrike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which determines whether an array/string includes a certain value among its entries, returning true or false as appropriate.</a:t>
            </a:r>
            <a:endParaRPr b="0" i="0" sz="1200" u="none" cap="none" strike="noStrike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64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https://developer.mozilla.org/en-us/docs/Web/JavaScript/Reference/Global_Objects/Object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164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https://developer.mozilla.org/en-us/docs/Web/JavaScript/Reference/Global_Objects/Map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164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https://developer.mozilla.org/en-us/docs/Web/JavaScript/Reference/Global_Objects/Set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highlight>
                  <a:srgbClr val="FFFFFF"/>
                </a:highlight>
              </a:rPr>
              <a:t>Thanks</a:t>
            </a:r>
            <a:endParaRPr sz="30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Functions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5029200" y="0"/>
            <a:ext cx="43128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function foo (name){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	return `Hello ${name}`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}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foo(‘Tom’); </a:t>
            </a:r>
            <a:r>
              <a:rPr b="0" i="0" lang="en" sz="11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//Hello Tom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function foo (name, </a:t>
            </a:r>
            <a:r>
              <a:rPr lang="en" sz="1100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surname</a:t>
            </a: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, age){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 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     	foo.</a:t>
            </a:r>
            <a:r>
              <a:rPr b="0" i="0" lang="en" sz="10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length  </a:t>
            </a:r>
            <a:r>
              <a:rPr b="0" i="0" lang="en" sz="10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3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" sz="11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foo.name</a:t>
            </a:r>
            <a:r>
              <a:rPr b="0" i="0" lang="en" sz="10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" sz="10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“foo”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1200">
                <a:solidFill>
                  <a:srgbClr val="333333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sum </a:t>
            </a:r>
            <a:r>
              <a:rPr lang="en" sz="1200">
                <a:solidFill>
                  <a:srgbClr val="A67F5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333333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2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200">
                <a:solidFill>
                  <a:srgbClr val="333333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" sz="12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200">
                <a:solidFill>
                  <a:srgbClr val="333333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67F5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200">
                <a:solidFill>
                  <a:srgbClr val="333333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" sz="1200">
                <a:solidFill>
                  <a:srgbClr val="A67F5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200">
                <a:solidFill>
                  <a:srgbClr val="333333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" sz="12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311760" y="1017720"/>
            <a:ext cx="4141800" cy="170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228600" y="1143000"/>
            <a:ext cx="3885480" cy="30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Functions can return value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228600" y="1371600"/>
            <a:ext cx="2886480" cy="84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By default function returns undefined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228600" y="3379322"/>
            <a:ext cx="4800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190913" y="1991150"/>
            <a:ext cx="3885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Function properties :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	1) name – Name of function;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	2) length – arguments length</a:t>
            </a:r>
            <a:endParaRPr sz="1000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60" y="1601995"/>
            <a:ext cx="3960720" cy="38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/>
          <p:nvPr/>
        </p:nvSpPr>
        <p:spPr>
          <a:xfrm>
            <a:off x="153350" y="2507595"/>
            <a:ext cx="4342800" cy="2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new Function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let sum = new Function('a,b', ' return a+b; 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let result = sum(1, 2);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Is used in cases when function body should be generated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dynamically…  </a:t>
            </a:r>
            <a:endParaRPr b="0" i="0" sz="1200" u="none" cap="none" strike="noStrike">
              <a:solidFill>
                <a:srgbClr val="1C1C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1C1C1C"/>
                </a:solidFill>
              </a:rPr>
              <a:t>Arrow functions</a:t>
            </a:r>
            <a:endParaRPr b="1" sz="1600">
              <a:solidFill>
                <a:srgbClr val="1C1C1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let sum = (a, b) =&gt; a + b;</a:t>
            </a:r>
            <a:endParaRPr b="1"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1C1C1C"/>
                </a:solidFill>
              </a:rPr>
              <a:t>Have no this, arguments, can’t be invoked with new </a:t>
            </a:r>
            <a:endParaRPr sz="1200">
              <a:solidFill>
                <a:srgbClr val="1C1C1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Object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4830120" y="0"/>
            <a:ext cx="43128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 bad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const car = new</a:t>
            </a: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Object();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//good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const car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{};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cr.make = ‘BMW’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const car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make: ‘Nissan’,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color:’silver’,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311760" y="1017720"/>
            <a:ext cx="4141800" cy="170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Objects are variables and contain many values ( properties 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instance car is objects and its properties are  color , max speed , weight...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can be created using object constructor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const car = new Object();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car.make = “Honda”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using object literal 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const car  = { 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		make:”Honda”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	}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657600"/>
            <a:ext cx="3580200" cy="120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Object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4830120" y="0"/>
            <a:ext cx="43128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Courier New"/>
                <a:ea typeface="Courier New"/>
                <a:cs typeface="Courier New"/>
                <a:sym typeface="Courier New"/>
              </a:rPr>
              <a:t>const  car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make:’BMW’,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model:’3’,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color:’black’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Object.keys(car)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//[‘make’,’model’,’color’]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Object.values(car)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//[‘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BMW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’,’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’,’</a:t>
            </a:r>
            <a:r>
              <a:rPr b="0" i="0" lang="en" sz="1200" u="none" cap="none" strike="noStrik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’]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Object.entries(car)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[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[‘make’</a:t>
            </a:r>
            <a:r>
              <a:rPr lang="en" sz="1200">
                <a:solidFill>
                  <a:srgbClr val="666666"/>
                </a:solidFill>
              </a:rPr>
              <a:t>,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’BMW’],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[‘model’</a:t>
            </a:r>
            <a:r>
              <a:rPr lang="en" sz="1200">
                <a:solidFill>
                  <a:srgbClr val="666666"/>
                </a:solidFill>
              </a:rPr>
              <a:t>,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’3’],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[‘color’</a:t>
            </a:r>
            <a:r>
              <a:rPr lang="en" sz="1200">
                <a:solidFill>
                  <a:srgbClr val="666666"/>
                </a:solidFill>
              </a:rPr>
              <a:t>,</a:t>
            </a: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’black’]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]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311760" y="1017720"/>
            <a:ext cx="4141800" cy="170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311760" y="1268280"/>
            <a:ext cx="4141800" cy="170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manipulating with object properties and values You can use those methods: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Object.keys() 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– returns list of object properties;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Object.values()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returns list of values;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Object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.</a:t>
            </a:r>
            <a:r>
              <a:rPr b="0" i="0" lang="en" sz="11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entries()</a:t>
            </a: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returns list of arrays with 2 items : 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propertie -&gt;value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Loop through object: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for (key in car) {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	const value  = car[key]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Object.keys(car).map(key=&gt;{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	const value = car[key]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})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311760" y="444960"/>
            <a:ext cx="406296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Object methods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311760" y="1017720"/>
            <a:ext cx="4517280" cy="800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Object.assign()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is used to copy the values of all enumerable own properties from one or more source objects to a target object. It will return the target object.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830120" y="0"/>
            <a:ext cx="43128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first = {a: 1, b: 2};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second = {c: 3, d: 4};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Object.assign(first, second)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 {a: 1, b: 2, c: 3, d: 4}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first = second;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Object.assign(first, {b: 3});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 {a: 1, b: 3, c: 3, d: 4}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second;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 {a: 1, b: 3, c: 3, d: 4}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0" i="0" lang="en" sz="12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sayHi </a:t>
            </a:r>
            <a:r>
              <a:rPr b="0" i="0" lang="en" sz="1200" u="none" cap="none" strike="noStrike">
                <a:solidFill>
                  <a:srgbClr val="A67F5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console.log(</a:t>
            </a:r>
            <a:r>
              <a:rPr b="0" i="0" lang="en" sz="1200" u="none" cap="none" strike="noStrike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"Hello!"</a:t>
            </a: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sayHi(); </a:t>
            </a:r>
            <a:r>
              <a:rPr b="0" i="0" lang="en" sz="1200" u="none" cap="none" strike="noStrike">
                <a:solidFill>
                  <a:srgbClr val="708090"/>
                </a:solidFill>
                <a:highlight>
                  <a:srgbClr val="F5F2F0"/>
                </a:highlight>
                <a:latin typeface="Courier New"/>
                <a:ea typeface="Courier New"/>
                <a:cs typeface="Courier New"/>
                <a:sym typeface="Courier New"/>
              </a:rPr>
              <a:t>// Hello!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311760" y="1914480"/>
            <a:ext cx="4062960" cy="800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Object.preventExtensions()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prevents new properties from ever being added to an object (i.e. prevents future extensions to the object).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311760" y="2811240"/>
            <a:ext cx="406296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5"/>
              </a:rPr>
              <a:t>hasOwnProperty()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returns a boolean indicating whether the object has the specified property as its own property (as opposed to inheriting it) first.</a:t>
            </a: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hasOwnProperty(‘a’) </a:t>
            </a:r>
            <a:r>
              <a:rPr b="1" i="0" lang="en" sz="10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/>
          <p:nvPr/>
        </p:nvSpPr>
        <p:spPr>
          <a:xfrm>
            <a:off x="311760" y="444960"/>
            <a:ext cx="284112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Array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311760" y="1017720"/>
            <a:ext cx="444636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JavaScript arrays are used to store multiple values in a single variable.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4830120" y="0"/>
            <a:ext cx="431280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AAAAAA"/>
                </a:solidFill>
                <a:latin typeface="Courier New"/>
                <a:ea typeface="Courier New"/>
                <a:cs typeface="Courier New"/>
                <a:sym typeface="Courier New"/>
              </a:rPr>
              <a:t>// bad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" sz="14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b="0" i="0" lang="en" sz="14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Array();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AAAAAA"/>
                </a:solidFill>
                <a:latin typeface="Courier New"/>
                <a:ea typeface="Courier New"/>
                <a:cs typeface="Courier New"/>
                <a:sym typeface="Courier New"/>
              </a:rPr>
              <a:t>// good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" sz="14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 = [];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array.push(1) //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array.push(‘string’) //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array.push({a: 1, b: 2}) //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array.push(function(a){return a + 1}) //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[1, ‘string’, {...}, fn];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array[0] =&gt;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array[3](4) =&gt; 5;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60" y="2151000"/>
            <a:ext cx="2421000" cy="24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400">
            <a:off x="3177360" y="2061360"/>
            <a:ext cx="1646640" cy="227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4626360" y="720"/>
            <a:ext cx="451728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311760" y="444960"/>
            <a:ext cx="403128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Array methods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311760" y="1017720"/>
            <a:ext cx="8466480" cy="39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arr = [1, 2, 3, 4, 5];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200" u="none" cap="none" strike="noStrike">
                <a:solidFill>
                  <a:srgbClr val="07376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push()</a:t>
            </a:r>
            <a:r>
              <a:rPr b="0" i="0" lang="en" sz="1200" u="none" cap="none" strike="noStrike">
                <a:solidFill>
                  <a:srgbClr val="07376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method adds one or more elements to the end 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arr.</a:t>
            </a:r>
            <a:r>
              <a:rPr b="1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push(6)</a:t>
            </a: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[1, 2, 3, 4, 5, 6];</a:t>
            </a: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 an array and returns the new length of the array.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pop()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removes the </a:t>
            </a: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last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element from an array 		</a:t>
            </a: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.pop()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[1, 2, 3, 4, 5];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and returns that element. This method changes the length 										of the array.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6"/>
              </a:rPr>
              <a:t>unshift()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adds one or more elements to the 		</a:t>
            </a: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.unshift(0)</a:t>
            </a: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[0, 1, 2, 3, 4, 5];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beginning of an array and returns the new length of the array.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7"/>
              </a:rPr>
              <a:t>shift()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removes the </a:t>
            </a: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first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element from 			</a:t>
            </a: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.shift()</a:t>
            </a:r>
            <a:r>
              <a:rPr b="0" i="0" lang="en" sz="1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[1, 2, 3, 4, 5];</a:t>
            </a: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array and returns that removed element. 												This method changes the length of the array.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/>
          <p:nvPr/>
        </p:nvSpPr>
        <p:spPr>
          <a:xfrm>
            <a:off x="4625640" y="0"/>
            <a:ext cx="4517280" cy="514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311760" y="444960"/>
            <a:ext cx="4031280" cy="571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Array methods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311760" y="1017720"/>
            <a:ext cx="8831160" cy="39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arr = [1, 2, 3, 4, 5];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200" u="none" cap="none" strike="noStrike">
                <a:solidFill>
                  <a:srgbClr val="1C458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Array.isArray()</a:t>
            </a:r>
            <a:r>
              <a:rPr b="0" i="0" lang="en" sz="1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method determines whether the		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.isArray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([1, 2, 3]);  </a:t>
            </a:r>
            <a:r>
              <a:rPr b="0" i="0" lang="en" sz="1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true</a:t>
            </a:r>
            <a:r>
              <a:rPr b="0" i="0" lang="en" sz="1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passed value is an Array.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200" u="none" cap="none" strike="noStrike">
                <a:solidFill>
                  <a:srgbClr val="07376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find()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method returns the value of the first element in		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.find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(elem =&gt; elem &gt; 2) </a:t>
            </a:r>
            <a:r>
              <a:rPr b="0" i="0" lang="en" sz="1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3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     the array that satisfies the provided testing function.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5"/>
              </a:rPr>
              <a:t>sort()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method sorts the elements of an array in place 		</a:t>
            </a: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months = [</a:t>
            </a:r>
            <a:r>
              <a:rPr b="0" i="0" lang="en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'March', 'Jan', 'Feb', 'Dec'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returns the sorted 							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array.months</a:t>
            </a: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.sort();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									</a:t>
            </a:r>
            <a:r>
              <a:rPr b="0" i="0" lang="en" sz="1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0" i="0" lang="en" sz="13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["Dec", "Feb", "Jan", "March"]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6"/>
              </a:rPr>
              <a:t>splice()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changes the contents of an array by 		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months</a:t>
            </a: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.splice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(1, 0, 'Sep');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removing or replacing existing elements and/or adding 		</a:t>
            </a:r>
            <a:r>
              <a:rPr b="0" i="0" lang="en" sz="1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0" i="0" lang="en" sz="13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["March", "Sep", "Jan", "Feb", "Dec"]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new elements.								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